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40"/>
  </p:notesMasterIdLst>
  <p:handoutMasterIdLst>
    <p:handoutMasterId r:id="rId41"/>
  </p:handoutMasterIdLst>
  <p:sldIdLst>
    <p:sldId id="256" r:id="rId5"/>
    <p:sldId id="1139" r:id="rId6"/>
    <p:sldId id="1149" r:id="rId7"/>
    <p:sldId id="1150" r:id="rId8"/>
    <p:sldId id="1151" r:id="rId9"/>
    <p:sldId id="1152" r:id="rId10"/>
    <p:sldId id="1153" r:id="rId11"/>
    <p:sldId id="1154" r:id="rId12"/>
    <p:sldId id="1155" r:id="rId13"/>
    <p:sldId id="1156" r:id="rId14"/>
    <p:sldId id="1157" r:id="rId15"/>
    <p:sldId id="1146" r:id="rId16"/>
    <p:sldId id="1158" r:id="rId17"/>
    <p:sldId id="1159" r:id="rId18"/>
    <p:sldId id="1160" r:id="rId19"/>
    <p:sldId id="1161" r:id="rId20"/>
    <p:sldId id="1162" r:id="rId21"/>
    <p:sldId id="1163" r:id="rId22"/>
    <p:sldId id="1164" r:id="rId23"/>
    <p:sldId id="1147" r:id="rId24"/>
    <p:sldId id="1165" r:id="rId25"/>
    <p:sldId id="1166" r:id="rId26"/>
    <p:sldId id="1167" r:id="rId27"/>
    <p:sldId id="1168" r:id="rId28"/>
    <p:sldId id="1169" r:id="rId29"/>
    <p:sldId id="1176" r:id="rId30"/>
    <p:sldId id="1170" r:id="rId31"/>
    <p:sldId id="1172" r:id="rId32"/>
    <p:sldId id="1177" r:id="rId33"/>
    <p:sldId id="1148" r:id="rId34"/>
    <p:sldId id="1175" r:id="rId35"/>
    <p:sldId id="1171" r:id="rId36"/>
    <p:sldId id="1173" r:id="rId37"/>
    <p:sldId id="1174" r:id="rId38"/>
    <p:sldId id="258" r:id="rId39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49"/>
            <p14:sldId id="1150"/>
            <p14:sldId id="1151"/>
            <p14:sldId id="1152"/>
            <p14:sldId id="1153"/>
            <p14:sldId id="1154"/>
            <p14:sldId id="1155"/>
            <p14:sldId id="1156"/>
            <p14:sldId id="1157"/>
            <p14:sldId id="1146"/>
            <p14:sldId id="1158"/>
            <p14:sldId id="1159"/>
            <p14:sldId id="1160"/>
            <p14:sldId id="1161"/>
            <p14:sldId id="1162"/>
            <p14:sldId id="1163"/>
            <p14:sldId id="1164"/>
            <p14:sldId id="1147"/>
            <p14:sldId id="1165"/>
            <p14:sldId id="1166"/>
            <p14:sldId id="1167"/>
            <p14:sldId id="1168"/>
            <p14:sldId id="1169"/>
            <p14:sldId id="1176"/>
            <p14:sldId id="1170"/>
            <p14:sldId id="1172"/>
            <p14:sldId id="1177"/>
            <p14:sldId id="1148"/>
            <p14:sldId id="1175"/>
            <p14:sldId id="1171"/>
            <p14:sldId id="1173"/>
            <p14:sldId id="1174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9" autoAdjust="0"/>
    <p:restoredTop sz="88661" autoAdjust="0"/>
  </p:normalViewPr>
  <p:slideViewPr>
    <p:cSldViewPr>
      <p:cViewPr>
        <p:scale>
          <a:sx n="110" d="100"/>
          <a:sy n="110" d="100"/>
        </p:scale>
        <p:origin x="968" y="144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5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2016/11/4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tiff"/><Relationship Id="rId3" Type="http://schemas.openxmlformats.org/officeDocument/2006/relationships/image" Target="../media/image27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3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微服务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在项目刚开始的时候并不是一个错误的</a:t>
            </a:r>
            <a:r>
              <a:rPr kumimoji="1" lang="zh-CN" altLang="en-US" dirty="0" smtClean="0"/>
              <a:t>选择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31590"/>
            <a:ext cx="7524328" cy="356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2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单体模式的不足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31590"/>
            <a:ext cx="7236296" cy="372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34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二、优缺点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三、技术实现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236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微服务架构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5" y="1203598"/>
            <a:ext cx="7816635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60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重新设计应用</a:t>
            </a:r>
            <a:endParaRPr kumimoji="1"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66" y="1203598"/>
            <a:ext cx="6992891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323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优势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491" y="1059582"/>
            <a:ext cx="5602042" cy="378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94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优势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987574"/>
            <a:ext cx="7724625" cy="436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42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优势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075732"/>
            <a:ext cx="6332091" cy="404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8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优势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188660"/>
            <a:ext cx="6177042" cy="395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10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不足</a:t>
            </a:r>
            <a:endParaRPr kumimoji="1" lang="zh-CN" altLang="en-US" dirty="0"/>
          </a:p>
        </p:txBody>
      </p:sp>
      <p:sp>
        <p:nvSpPr>
          <p:cNvPr id="3" name="副标题 1"/>
          <p:cNvSpPr txBox="1">
            <a:spLocks/>
          </p:cNvSpPr>
          <p:nvPr/>
        </p:nvSpPr>
        <p:spPr>
          <a:xfrm>
            <a:off x="395536" y="987575"/>
            <a:ext cx="5904656" cy="27363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过度关注服务大小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分布式系统中难以构建和部署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分区的数据库构架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测试的复杂度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改动带来的沟通成本</a:t>
            </a:r>
            <a:endParaRPr lang="en-US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800" y="483519"/>
            <a:ext cx="4015176" cy="200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5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二、优缺点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三、技术实现</a:t>
            </a:r>
          </a:p>
          <a:p>
            <a:pPr>
              <a:lnSpc>
                <a:spcPct val="150000"/>
              </a:lnSpc>
            </a:pP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四、小结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二、优缺点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三、技术实现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65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693233"/>
            <a:ext cx="3960440" cy="418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80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67368"/>
            <a:ext cx="4335113" cy="442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75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059582"/>
            <a:ext cx="4974388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0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通过</a:t>
            </a:r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部署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275606"/>
            <a:ext cx="3778953" cy="2924872"/>
          </a:xfrm>
          <a:prstGeom prst="rect">
            <a:avLst/>
          </a:prstGeom>
        </p:spPr>
      </p:pic>
      <p:sp>
        <p:nvSpPr>
          <p:cNvPr id="4" name="副标题 1"/>
          <p:cNvSpPr txBox="1">
            <a:spLocks/>
          </p:cNvSpPr>
          <p:nvPr/>
        </p:nvSpPr>
        <p:spPr>
          <a:xfrm>
            <a:off x="13632160" y="3473624"/>
            <a:ext cx="9721080" cy="9039027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65800" indent="-685800"/>
            <a:r>
              <a:rPr lang="zh-CN" altLang="en-US" smtClean="0"/>
              <a:t>简单的打包机制</a:t>
            </a:r>
            <a:endParaRPr lang="en-US" altLang="zh-CN" smtClean="0"/>
          </a:p>
          <a:p>
            <a:pPr marL="865800" indent="-685800"/>
            <a:r>
              <a:rPr lang="zh-CN" altLang="en-US" smtClean="0"/>
              <a:t>轻量级的运行环境</a:t>
            </a:r>
            <a:endParaRPr lang="en-US" altLang="zh-CN" smtClean="0"/>
          </a:p>
          <a:p>
            <a:pPr marL="865800" indent="-685800"/>
            <a:r>
              <a:rPr lang="zh-CN" altLang="en-US" smtClean="0"/>
              <a:t>部署及配置简单</a:t>
            </a:r>
            <a:endParaRPr lang="en-US" altLang="zh-CN" smtClean="0"/>
          </a:p>
          <a:p>
            <a:pPr marL="865800" indent="-685800"/>
            <a:r>
              <a:rPr lang="zh-CN" altLang="en-US" smtClean="0"/>
              <a:t>高可移植性</a:t>
            </a:r>
            <a:endParaRPr lang="en-US" altLang="zh-CN" dirty="0" smtClean="0"/>
          </a:p>
        </p:txBody>
      </p:sp>
      <p:sp>
        <p:nvSpPr>
          <p:cNvPr id="5" name="矩形 4"/>
          <p:cNvSpPr/>
          <p:nvPr/>
        </p:nvSpPr>
        <p:spPr>
          <a:xfrm>
            <a:off x="4572000" y="1537713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简单的打包机制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轻量级的运行环境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部署及配置简单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高可移植性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48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RPC</a:t>
            </a:r>
            <a:r>
              <a:rPr kumimoji="1" lang="zh-CN" altLang="en-US" dirty="0" smtClean="0"/>
              <a:t>接口和消息总线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987574"/>
            <a:ext cx="5038093" cy="386074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148064" y="1275606"/>
            <a:ext cx="3384376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RPC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Rest API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Thrift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gRPC+protolbuf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消息总线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Kafka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activeMQ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56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服务注册与发现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1520" y="987574"/>
            <a:ext cx="603041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latin typeface="MicrosoftYaHei" charset="0"/>
              </a:rPr>
              <a:t>Dubbo</a:t>
            </a:r>
            <a:r>
              <a:rPr lang="en-US" altLang="zh-CN" dirty="0">
                <a:latin typeface="MicrosoftYaHei" charset="0"/>
              </a:rPr>
              <a:t>(</a:t>
            </a:r>
            <a:r>
              <a:rPr lang="en-US" altLang="zh-CN" dirty="0" err="1">
                <a:latin typeface="MicrosoftYaHei" charset="0"/>
              </a:rPr>
              <a:t>host+raw</a:t>
            </a:r>
            <a:r>
              <a:rPr lang="en-US" altLang="zh-CN" dirty="0">
                <a:latin typeface="MicrosoftYaHei" charset="0"/>
              </a:rPr>
              <a:t> container) </a:t>
            </a:r>
            <a:endParaRPr lang="zh-CN" altLang="en-US" dirty="0" smtClean="0">
              <a:latin typeface="Microsoft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YaHei" charset="0"/>
              </a:rPr>
              <a:t>Etcd+Confd+Haproxy</a:t>
            </a:r>
            <a:r>
              <a:rPr lang="en-US" altLang="zh-CN" dirty="0" smtClean="0">
                <a:latin typeface="MicrosoftYaHei" charset="0"/>
              </a:rPr>
              <a:t> </a:t>
            </a:r>
            <a:endParaRPr lang="zh-CN" altLang="en-US" dirty="0" smtClean="0">
              <a:latin typeface="Microsoft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YaHei" charset="0"/>
              </a:rPr>
              <a:t>Consul+nignx+registrator+consul-template</a:t>
            </a:r>
            <a:r>
              <a:rPr lang="en-US" altLang="zh-CN" dirty="0" smtClean="0">
                <a:latin typeface="MicrosoftYaHei" charset="0"/>
              </a:rPr>
              <a:t> </a:t>
            </a:r>
            <a:endParaRPr lang="zh-CN" altLang="en-US" dirty="0" smtClean="0">
              <a:latin typeface="Microsoft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YaHei" charset="0"/>
              </a:rPr>
              <a:t>sven+marathon+postgresql+haproxy</a:t>
            </a:r>
            <a:r>
              <a:rPr lang="en-US" altLang="zh-CN" dirty="0" smtClean="0">
                <a:latin typeface="MicrosoftYaHei" charset="0"/>
              </a:rPr>
              <a:t> </a:t>
            </a:r>
            <a:endParaRPr lang="en-US" altLang="zh-C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34977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其他组件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47238" y="987574"/>
            <a:ext cx="4572000" cy="13388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API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网关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、监控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持续交付管理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89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微服务框架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47238" y="987574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Dubbo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Spring Cloud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34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和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如何助力微服务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4412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软件架构进化</a:t>
            </a:r>
            <a:endParaRPr kumimoji="1" lang="zh-CN" altLang="en-US" dirty="0"/>
          </a:p>
        </p:txBody>
      </p:sp>
      <p:grpSp>
        <p:nvGrpSpPr>
          <p:cNvPr id="5" name="组 4"/>
          <p:cNvGrpSpPr/>
          <p:nvPr/>
        </p:nvGrpSpPr>
        <p:grpSpPr>
          <a:xfrm>
            <a:off x="179512" y="1180063"/>
            <a:ext cx="7920880" cy="3270401"/>
            <a:chOff x="-1908720" y="645309"/>
            <a:chExt cx="17209912" cy="7981619"/>
          </a:xfrm>
        </p:grpSpPr>
        <p:pic>
          <p:nvPicPr>
            <p:cNvPr id="3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908720" y="2790980"/>
              <a:ext cx="17209912" cy="58359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1079612" y="645309"/>
              <a:ext cx="11233248" cy="1036426"/>
            </a:xfrm>
            <a:prstGeom prst="rect">
              <a:avLst/>
            </a:prstGeom>
            <a:ln w="50800">
              <a:noFill/>
              <a:miter lim="800000"/>
            </a:ln>
          </p:spPr>
          <p:txBody>
            <a:bodyPr wrap="square" rtlCol="0">
              <a:spAutoFit/>
            </a:bodyPr>
            <a:lstStyle/>
            <a:p>
              <a:pPr marL="0" indent="0">
                <a:buNone/>
              </a:pPr>
              <a:r>
                <a:rPr lang="zh-CN" altLang="en-US" sz="3200" dirty="0" smtClean="0">
                  <a:solidFill>
                    <a:srgbClr val="666666"/>
                  </a:solidFill>
                  <a:latin typeface="Noto Sans CJK SC Black" pitchFamily="34" charset="-122"/>
                  <a:ea typeface="Noto Sans CJK SC Black" pitchFamily="34" charset="-122"/>
                </a:rPr>
                <a:t>让我们来开发一个应用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二、优缺点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三、技术实现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四、小结</a:t>
            </a:r>
          </a:p>
        </p:txBody>
      </p:sp>
    </p:spTree>
    <p:extLst>
      <p:ext uri="{BB962C8B-B14F-4D97-AF65-F5344CB8AC3E}">
        <p14:creationId xmlns:p14="http://schemas.microsoft.com/office/powerpoint/2010/main" val="195307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Datahub</a:t>
            </a:r>
            <a:r>
              <a:rPr kumimoji="1" lang="zh-CN" altLang="en-US" dirty="0" smtClean="0"/>
              <a:t>的微服务架构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983152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User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968945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Repository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2934235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subscriptions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3938004" y="2722514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heartbeat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753597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bill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994034" y="3556100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948665" y="3556100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938004" y="3556100"/>
            <a:ext cx="778258" cy="35725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Redis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954454" y="3556100"/>
            <a:ext cx="778258" cy="357251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MongoDB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1130278" y="1829386"/>
            <a:ext cx="778258" cy="35725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Redis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4" name="直接连接符 16"/>
          <p:cNvCxnSpPr>
            <a:stCxn id="6" idx="2"/>
            <a:endCxn id="13" idx="0"/>
          </p:cNvCxnSpPr>
          <p:nvPr/>
        </p:nvCxnSpPr>
        <p:spPr>
          <a:xfrm>
            <a:off x="1372281" y="3069431"/>
            <a:ext cx="10883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8"/>
          <p:cNvCxnSpPr>
            <a:stCxn id="8" idx="2"/>
            <a:endCxn id="16" idx="0"/>
          </p:cNvCxnSpPr>
          <p:nvPr/>
        </p:nvCxnSpPr>
        <p:spPr>
          <a:xfrm flipH="1">
            <a:off x="2343584" y="3069431"/>
            <a:ext cx="1449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20"/>
          <p:cNvCxnSpPr>
            <a:stCxn id="9" idx="2"/>
            <a:endCxn id="14" idx="0"/>
          </p:cNvCxnSpPr>
          <p:nvPr/>
        </p:nvCxnSpPr>
        <p:spPr>
          <a:xfrm>
            <a:off x="3323364" y="3069431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22"/>
          <p:cNvCxnSpPr>
            <a:stCxn id="10" idx="2"/>
            <a:endCxn id="15" idx="0"/>
          </p:cNvCxnSpPr>
          <p:nvPr/>
        </p:nvCxnSpPr>
        <p:spPr>
          <a:xfrm>
            <a:off x="4327134" y="3079766"/>
            <a:ext cx="0" cy="4763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3554070" y="2107211"/>
            <a:ext cx="983492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registrator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554070" y="1605860"/>
            <a:ext cx="983492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consul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3099527" y="1025084"/>
            <a:ext cx="890360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openresty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21" name="肘形连接符 20"/>
          <p:cNvCxnSpPr>
            <a:stCxn id="28" idx="2"/>
            <a:endCxn id="17" idx="0"/>
          </p:cNvCxnSpPr>
          <p:nvPr/>
        </p:nvCxnSpPr>
        <p:spPr>
          <a:xfrm rot="5400000">
            <a:off x="2308533" y="593210"/>
            <a:ext cx="447051" cy="202530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40"/>
          <p:cNvGrpSpPr/>
          <p:nvPr/>
        </p:nvGrpSpPr>
        <p:grpSpPr>
          <a:xfrm>
            <a:off x="773088" y="1382336"/>
            <a:ext cx="2358190" cy="2253155"/>
            <a:chOff x="107504" y="1573913"/>
            <a:chExt cx="3272857" cy="4087336"/>
          </a:xfrm>
        </p:grpSpPr>
        <p:cxnSp>
          <p:nvCxnSpPr>
            <p:cNvPr id="23" name="肘形连接符 22"/>
            <p:cNvCxnSpPr/>
            <p:nvPr/>
          </p:nvCxnSpPr>
          <p:spPr>
            <a:xfrm rot="5400000">
              <a:off x="-299735" y="1981152"/>
              <a:ext cx="4087336" cy="327285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39"/>
            <p:cNvCxnSpPr/>
            <p:nvPr/>
          </p:nvCxnSpPr>
          <p:spPr>
            <a:xfrm>
              <a:off x="107504" y="5661248"/>
              <a:ext cx="41794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圆角矩形 24"/>
          <p:cNvSpPr/>
          <p:nvPr/>
        </p:nvSpPr>
        <p:spPr>
          <a:xfrm>
            <a:off x="5434552" y="1060068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5451859" y="1855240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docs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4870703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comments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4870703" y="3556100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29" name="直接连接符 20"/>
          <p:cNvCxnSpPr/>
          <p:nvPr/>
        </p:nvCxnSpPr>
        <p:spPr>
          <a:xfrm>
            <a:off x="5245402" y="3073813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圆角矩形 29"/>
          <p:cNvSpPr/>
          <p:nvPr/>
        </p:nvSpPr>
        <p:spPr>
          <a:xfrm>
            <a:off x="5822222" y="2721632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star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822222" y="3565553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32" name="直接连接符 20"/>
          <p:cNvCxnSpPr/>
          <p:nvPr/>
        </p:nvCxnSpPr>
        <p:spPr>
          <a:xfrm>
            <a:off x="6196922" y="3083266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/>
          <p:cNvSpPr/>
          <p:nvPr/>
        </p:nvSpPr>
        <p:spPr>
          <a:xfrm>
            <a:off x="3600620" y="4433853"/>
            <a:ext cx="2289702" cy="232599"/>
          </a:xfrm>
          <a:prstGeom prst="roundRect">
            <a:avLst/>
          </a:prstGeom>
          <a:solidFill>
            <a:schemeClr val="accent3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Kafka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4" name="左大括号 33"/>
          <p:cNvSpPr/>
          <p:nvPr/>
        </p:nvSpPr>
        <p:spPr>
          <a:xfrm rot="16200000">
            <a:off x="4564655" y="961257"/>
            <a:ext cx="259779" cy="664452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046689" y="4381987"/>
            <a:ext cx="118960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异步消息总线，用于内部交互</a:t>
            </a:r>
            <a:endParaRPr kumimoji="1"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6785509" y="3551600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37" name="直接连接符 20"/>
          <p:cNvCxnSpPr/>
          <p:nvPr/>
        </p:nvCxnSpPr>
        <p:spPr>
          <a:xfrm>
            <a:off x="7160208" y="3069312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/>
          <p:cNvSpPr/>
          <p:nvPr/>
        </p:nvSpPr>
        <p:spPr>
          <a:xfrm>
            <a:off x="6972016" y="1062371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Daemon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7595766" y="2705008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Synchro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7627678" y="3544428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41" name="直接连接符 20"/>
          <p:cNvCxnSpPr/>
          <p:nvPr/>
        </p:nvCxnSpPr>
        <p:spPr>
          <a:xfrm>
            <a:off x="8002377" y="3062141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/>
          <p:cNvSpPr/>
          <p:nvPr/>
        </p:nvSpPr>
        <p:spPr>
          <a:xfrm>
            <a:off x="6443249" y="1855240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blog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3" name="TextBox 46"/>
          <p:cNvSpPr txBox="1"/>
          <p:nvPr/>
        </p:nvSpPr>
        <p:spPr>
          <a:xfrm>
            <a:off x="4045816" y="1079325"/>
            <a:ext cx="910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网关服务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4" name="TextBox 47"/>
          <p:cNvSpPr txBox="1"/>
          <p:nvPr/>
        </p:nvSpPr>
        <p:spPr>
          <a:xfrm>
            <a:off x="4511728" y="1656503"/>
            <a:ext cx="852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服务发现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5" name="TextBox 48"/>
          <p:cNvSpPr txBox="1"/>
          <p:nvPr/>
        </p:nvSpPr>
        <p:spPr>
          <a:xfrm>
            <a:off x="4504779" y="2115404"/>
            <a:ext cx="852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服务注册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6" name="TextBox 49"/>
          <p:cNvSpPr txBox="1"/>
          <p:nvPr/>
        </p:nvSpPr>
        <p:spPr>
          <a:xfrm>
            <a:off x="6218810" y="1090880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7" name="TextBox 50"/>
          <p:cNvSpPr txBox="1"/>
          <p:nvPr/>
        </p:nvSpPr>
        <p:spPr>
          <a:xfrm>
            <a:off x="7774822" y="1115582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客户端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8" name="TextBox 51"/>
          <p:cNvSpPr txBox="1"/>
          <p:nvPr/>
        </p:nvSpPr>
        <p:spPr>
          <a:xfrm>
            <a:off x="7750274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统计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9" name="TextBox 52"/>
          <p:cNvSpPr txBox="1"/>
          <p:nvPr/>
        </p:nvSpPr>
        <p:spPr>
          <a:xfrm>
            <a:off x="6832378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账单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0" name="TextBox 53"/>
          <p:cNvSpPr txBox="1"/>
          <p:nvPr/>
        </p:nvSpPr>
        <p:spPr>
          <a:xfrm>
            <a:off x="5914452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点赞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1" name="TextBox 54"/>
          <p:cNvSpPr txBox="1"/>
          <p:nvPr/>
        </p:nvSpPr>
        <p:spPr>
          <a:xfrm>
            <a:off x="4930959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评论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2" name="TextBox 55"/>
          <p:cNvSpPr txBox="1"/>
          <p:nvPr/>
        </p:nvSpPr>
        <p:spPr>
          <a:xfrm>
            <a:off x="4013033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心跳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3" name="TextBox 56"/>
          <p:cNvSpPr txBox="1"/>
          <p:nvPr/>
        </p:nvSpPr>
        <p:spPr>
          <a:xfrm>
            <a:off x="3029541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订购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4" name="TextBox 57"/>
          <p:cNvSpPr txBox="1"/>
          <p:nvPr/>
        </p:nvSpPr>
        <p:spPr>
          <a:xfrm>
            <a:off x="2046049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Repo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5" name="TextBox 58"/>
          <p:cNvSpPr txBox="1"/>
          <p:nvPr/>
        </p:nvSpPr>
        <p:spPr>
          <a:xfrm>
            <a:off x="1062556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用户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88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47238" y="987574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什么是微服务？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典型特征是什么？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有什么好处？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对现在工作的启发？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55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补充资料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1520" y="1131590"/>
            <a:ext cx="4412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https://www.daocloud.io/microservices.html</a:t>
            </a:r>
          </a:p>
        </p:txBody>
      </p:sp>
    </p:spTree>
    <p:extLst>
      <p:ext uri="{BB962C8B-B14F-4D97-AF65-F5344CB8AC3E}">
        <p14:creationId xmlns:p14="http://schemas.microsoft.com/office/powerpoint/2010/main" val="152775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71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软件架构进化</a:t>
            </a:r>
            <a:endParaRPr kumimoji="1" lang="zh-CN" altLang="en-US"/>
          </a:p>
        </p:txBody>
      </p:sp>
      <p:grpSp>
        <p:nvGrpSpPr>
          <p:cNvPr id="3" name="组 2"/>
          <p:cNvGrpSpPr/>
          <p:nvPr/>
        </p:nvGrpSpPr>
        <p:grpSpPr>
          <a:xfrm>
            <a:off x="611560" y="1059582"/>
            <a:ext cx="7346747" cy="3789604"/>
            <a:chOff x="4127104" y="2695478"/>
            <a:chExt cx="17099014" cy="9242527"/>
          </a:xfrm>
        </p:grpSpPr>
        <p:sp>
          <p:nvSpPr>
            <p:cNvPr id="4" name="TextBox 3"/>
            <p:cNvSpPr txBox="1"/>
            <p:nvPr/>
          </p:nvSpPr>
          <p:spPr>
            <a:xfrm>
              <a:off x="9992871" y="2695478"/>
              <a:ext cx="11233247" cy="1426217"/>
            </a:xfrm>
            <a:prstGeom prst="rect">
              <a:avLst/>
            </a:prstGeom>
            <a:ln w="50800">
              <a:noFill/>
              <a:miter lim="800000"/>
            </a:ln>
          </p:spPr>
          <p:txBody>
            <a:bodyPr wrap="square" rtlCol="0">
              <a:spAutoFit/>
            </a:bodyPr>
            <a:lstStyle/>
            <a:p>
              <a:pPr marL="0" indent="0">
                <a:buNone/>
              </a:pPr>
              <a:r>
                <a:rPr lang="zh-CN" altLang="en-US" sz="3200" dirty="0" smtClean="0">
                  <a:solidFill>
                    <a:srgbClr val="666666"/>
                  </a:solidFill>
                  <a:latin typeface="Noto Sans CJK SC Black" pitchFamily="34" charset="-122"/>
                  <a:ea typeface="Noto Sans CJK SC Black" pitchFamily="34" charset="-122"/>
                </a:rPr>
                <a:t>刚开始时</a:t>
              </a:r>
            </a:p>
          </p:txBody>
        </p:sp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7104" y="4121696"/>
              <a:ext cx="15678062" cy="78163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1074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软件架构进化</a:t>
            </a:r>
            <a:endParaRPr kumimoji="1" lang="zh-CN" altLang="en-US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563638"/>
            <a:ext cx="5743199" cy="2945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11760" y="975555"/>
            <a:ext cx="11233248" cy="584775"/>
          </a:xfrm>
          <a:prstGeom prst="rect">
            <a:avLst/>
          </a:prstGeom>
          <a:ln w="50800">
            <a:noFill/>
            <a:miter lim="800000"/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3200" dirty="0" smtClean="0">
                <a:solidFill>
                  <a:srgbClr val="666666"/>
                </a:solidFill>
                <a:latin typeface="Noto Sans CJK SC Black" pitchFamily="34" charset="-122"/>
                <a:ea typeface="Noto Sans CJK SC Black" pitchFamily="34" charset="-122"/>
              </a:rPr>
              <a:t>随着开发语言的发展</a:t>
            </a:r>
          </a:p>
        </p:txBody>
      </p:sp>
    </p:spTree>
    <p:extLst>
      <p:ext uri="{BB962C8B-B14F-4D97-AF65-F5344CB8AC3E}">
        <p14:creationId xmlns:p14="http://schemas.microsoft.com/office/powerpoint/2010/main" val="171424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软件架构进化</a:t>
            </a:r>
            <a:endParaRPr kumimoji="1"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563638"/>
            <a:ext cx="5832648" cy="31074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51720" y="1059582"/>
            <a:ext cx="11233248" cy="584775"/>
          </a:xfrm>
          <a:prstGeom prst="rect">
            <a:avLst/>
          </a:prstGeom>
          <a:ln w="50800">
            <a:noFill/>
            <a:miter lim="800000"/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3200" dirty="0" smtClean="0">
                <a:solidFill>
                  <a:srgbClr val="666666"/>
                </a:solidFill>
                <a:latin typeface="Noto Sans CJK SC Black" pitchFamily="34" charset="-122"/>
                <a:ea typeface="Noto Sans CJK SC Black" pitchFamily="34" charset="-122"/>
              </a:rPr>
              <a:t>在构架和设计模式的帮助下</a:t>
            </a:r>
          </a:p>
        </p:txBody>
      </p:sp>
    </p:spTree>
    <p:extLst>
      <p:ext uri="{BB962C8B-B14F-4D97-AF65-F5344CB8AC3E}">
        <p14:creationId xmlns:p14="http://schemas.microsoft.com/office/powerpoint/2010/main" val="143876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软件架构进化</a:t>
            </a:r>
            <a:endParaRPr kumimoji="1"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03" y="1419622"/>
            <a:ext cx="4160009" cy="2633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副标题 1"/>
          <p:cNvSpPr txBox="1">
            <a:spLocks/>
          </p:cNvSpPr>
          <p:nvPr/>
        </p:nvSpPr>
        <p:spPr>
          <a:xfrm>
            <a:off x="12552040" y="2537520"/>
            <a:ext cx="9577064" cy="10281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0800" indent="0">
              <a:buFont typeface="Arial" pitchFamily="34" charset="0"/>
              <a:buNone/>
            </a:pPr>
            <a:r>
              <a:rPr lang="zh-CN" altLang="en-US" sz="5400" smtClean="0">
                <a:latin typeface="Noto Sans CJK SC Black" pitchFamily="34" charset="-122"/>
                <a:ea typeface="Noto Sans CJK SC Black" pitchFamily="34" charset="-122"/>
              </a:rPr>
              <a:t>多层架构</a:t>
            </a:r>
            <a:endParaRPr lang="en-US" altLang="zh-CN" sz="5400" smtClean="0">
              <a:latin typeface="Noto Sans CJK SC Black" pitchFamily="34" charset="-122"/>
              <a:ea typeface="Noto Sans CJK SC Black" pitchFamily="34" charset="-122"/>
            </a:endParaRPr>
          </a:p>
          <a:p>
            <a:endParaRPr lang="en-US" altLang="zh-CN" smtClean="0"/>
          </a:p>
          <a:p>
            <a:r>
              <a:rPr lang="zh-CN" altLang="en-US" smtClean="0"/>
              <a:t>将关注点分散</a:t>
            </a:r>
            <a:endParaRPr lang="en-US" altLang="zh-CN" smtClean="0"/>
          </a:p>
          <a:p>
            <a:r>
              <a:rPr lang="zh-CN" altLang="en-US" smtClean="0"/>
              <a:t>合理接口定义</a:t>
            </a:r>
            <a:endParaRPr lang="en-US" altLang="zh-CN" smtClean="0"/>
          </a:p>
          <a:p>
            <a:r>
              <a:rPr lang="zh-CN" altLang="en-US" smtClean="0"/>
              <a:t>每一层可以在分成逻辑模块</a:t>
            </a:r>
            <a:endParaRPr lang="en-US" altLang="zh-CN" smtClean="0"/>
          </a:p>
          <a:p>
            <a:r>
              <a:rPr lang="zh-CN" altLang="en-US" smtClean="0"/>
              <a:t>功能模块可重用性</a:t>
            </a:r>
            <a:endParaRPr lang="en-US" altLang="zh-CN" smtClean="0"/>
          </a:p>
          <a:p>
            <a:endParaRPr lang="en-US" altLang="zh-CN" smtClean="0"/>
          </a:p>
          <a:p>
            <a:endParaRPr lang="en-US" altLang="zh-CN" smtClean="0"/>
          </a:p>
          <a:p>
            <a:pPr marL="190800" indent="0">
              <a:buFont typeface="Arial" pitchFamily="34" charset="0"/>
              <a:buNone/>
            </a:pPr>
            <a:endParaRPr lang="en-US" altLang="zh-CN" dirty="0" smtClean="0"/>
          </a:p>
        </p:txBody>
      </p:sp>
      <p:sp>
        <p:nvSpPr>
          <p:cNvPr id="5" name="副标题 1"/>
          <p:cNvSpPr txBox="1">
            <a:spLocks/>
          </p:cNvSpPr>
          <p:nvPr/>
        </p:nvSpPr>
        <p:spPr>
          <a:xfrm>
            <a:off x="12704440" y="2689920"/>
            <a:ext cx="9577064" cy="10281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0800" indent="0">
              <a:buFont typeface="Arial" pitchFamily="34" charset="0"/>
              <a:buNone/>
            </a:pPr>
            <a:r>
              <a:rPr lang="zh-CN" altLang="en-US" sz="5400" smtClean="0">
                <a:latin typeface="Noto Sans CJK SC Black" pitchFamily="34" charset="-122"/>
                <a:ea typeface="Noto Sans CJK SC Black" pitchFamily="34" charset="-122"/>
              </a:rPr>
              <a:t>多层架构</a:t>
            </a:r>
            <a:endParaRPr lang="en-US" altLang="zh-CN" sz="5400" smtClean="0">
              <a:latin typeface="Noto Sans CJK SC Black" pitchFamily="34" charset="-122"/>
              <a:ea typeface="Noto Sans CJK SC Black" pitchFamily="34" charset="-122"/>
            </a:endParaRPr>
          </a:p>
          <a:p>
            <a:endParaRPr lang="en-US" altLang="zh-CN" smtClean="0"/>
          </a:p>
          <a:p>
            <a:r>
              <a:rPr lang="zh-CN" altLang="en-US" smtClean="0"/>
              <a:t>将关注点分散</a:t>
            </a:r>
            <a:endParaRPr lang="en-US" altLang="zh-CN" smtClean="0"/>
          </a:p>
          <a:p>
            <a:r>
              <a:rPr lang="zh-CN" altLang="en-US" smtClean="0"/>
              <a:t>合理接口定义</a:t>
            </a:r>
            <a:endParaRPr lang="en-US" altLang="zh-CN" smtClean="0"/>
          </a:p>
          <a:p>
            <a:r>
              <a:rPr lang="zh-CN" altLang="en-US" smtClean="0"/>
              <a:t>每一层可以在分成逻辑模块</a:t>
            </a:r>
            <a:endParaRPr lang="en-US" altLang="zh-CN" smtClean="0"/>
          </a:p>
          <a:p>
            <a:r>
              <a:rPr lang="zh-CN" altLang="en-US" smtClean="0"/>
              <a:t>功能模块可重用性</a:t>
            </a:r>
            <a:endParaRPr lang="en-US" altLang="zh-CN" smtClean="0"/>
          </a:p>
          <a:p>
            <a:endParaRPr lang="en-US" altLang="zh-CN" smtClean="0"/>
          </a:p>
          <a:p>
            <a:endParaRPr lang="en-US" altLang="zh-CN" smtClean="0"/>
          </a:p>
          <a:p>
            <a:pPr marL="190800" indent="0">
              <a:buFont typeface="Arial" pitchFamily="34" charset="0"/>
              <a:buNone/>
            </a:pPr>
            <a:endParaRPr lang="en-US" altLang="zh-CN" dirty="0" smtClean="0"/>
          </a:p>
        </p:txBody>
      </p:sp>
      <p:sp>
        <p:nvSpPr>
          <p:cNvPr id="6" name="副标题 1"/>
          <p:cNvSpPr txBox="1">
            <a:spLocks/>
          </p:cNvSpPr>
          <p:nvPr/>
        </p:nvSpPr>
        <p:spPr>
          <a:xfrm>
            <a:off x="13236116" y="1817440"/>
            <a:ext cx="9577064" cy="10281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0800" indent="0">
              <a:buFont typeface="Arial" pitchFamily="34" charset="0"/>
              <a:buNone/>
            </a:pPr>
            <a:r>
              <a:rPr lang="zh-CN" altLang="en-US" sz="5400" smtClean="0">
                <a:latin typeface="Noto Sans CJK SC Black" pitchFamily="34" charset="-122"/>
                <a:ea typeface="Noto Sans CJK SC Black" pitchFamily="34" charset="-122"/>
              </a:rPr>
              <a:t>多层架构</a:t>
            </a:r>
            <a:endParaRPr lang="en-US" altLang="zh-CN" sz="5400" smtClean="0">
              <a:latin typeface="Noto Sans CJK SC Black" pitchFamily="34" charset="-122"/>
              <a:ea typeface="Noto Sans CJK SC Black" pitchFamily="34" charset="-122"/>
            </a:endParaRPr>
          </a:p>
          <a:p>
            <a:endParaRPr lang="en-US" altLang="zh-CN" smtClean="0"/>
          </a:p>
          <a:p>
            <a:r>
              <a:rPr lang="zh-CN" altLang="en-US" smtClean="0"/>
              <a:t>将关注点分散</a:t>
            </a:r>
            <a:endParaRPr lang="en-US" altLang="zh-CN" smtClean="0"/>
          </a:p>
          <a:p>
            <a:r>
              <a:rPr lang="zh-CN" altLang="en-US" smtClean="0"/>
              <a:t>合理接口定义</a:t>
            </a:r>
            <a:endParaRPr lang="en-US" altLang="zh-CN" smtClean="0"/>
          </a:p>
          <a:p>
            <a:r>
              <a:rPr lang="zh-CN" altLang="en-US" smtClean="0"/>
              <a:t>每一层可以在分成逻辑模块</a:t>
            </a:r>
            <a:endParaRPr lang="en-US" altLang="zh-CN" smtClean="0"/>
          </a:p>
          <a:p>
            <a:r>
              <a:rPr lang="zh-CN" altLang="en-US" smtClean="0"/>
              <a:t>功能模块可重用性</a:t>
            </a:r>
            <a:endParaRPr lang="en-US" altLang="zh-CN" smtClean="0"/>
          </a:p>
          <a:p>
            <a:endParaRPr lang="en-US" altLang="zh-CN" smtClean="0"/>
          </a:p>
          <a:p>
            <a:endParaRPr lang="en-US" altLang="zh-CN" smtClean="0"/>
          </a:p>
          <a:p>
            <a:pPr marL="190800" indent="0">
              <a:buFont typeface="Arial" pitchFamily="34" charset="0"/>
              <a:buNone/>
            </a:pPr>
            <a:endParaRPr lang="en-US" altLang="zh-CN" dirty="0" smtClean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912" y="1419622"/>
            <a:ext cx="3456384" cy="364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05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单体模式（</a:t>
            </a:r>
            <a:r>
              <a:rPr kumimoji="1" lang="en-US" altLang="zh-CN" dirty="0" smtClean="0"/>
              <a:t>Monolith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3" name="副标题 1"/>
          <p:cNvSpPr txBox="1">
            <a:spLocks/>
          </p:cNvSpPr>
          <p:nvPr/>
        </p:nvSpPr>
        <p:spPr>
          <a:xfrm>
            <a:off x="211897" y="1059582"/>
            <a:ext cx="20522280" cy="869742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一个单独的</a:t>
            </a: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Java WAR</a:t>
            </a: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文件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Rails</a:t>
            </a: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或</a:t>
            </a: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Node.JS</a:t>
            </a: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代码中的一个单独的目录结构</a:t>
            </a:r>
            <a:endParaRPr lang="en-US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0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单体模式的优势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59582"/>
            <a:ext cx="8172400" cy="3228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23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42866</TotalTime>
  <Words>419</Words>
  <Application>Microsoft Macintosh PowerPoint</Application>
  <PresentationFormat>全屏显示(16:9)</PresentationFormat>
  <Paragraphs>154</Paragraphs>
  <Slides>35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35</vt:i4>
      </vt:variant>
    </vt:vector>
  </HeadingPairs>
  <TitlesOfParts>
    <vt:vector size="48" baseType="lpstr">
      <vt:lpstr>Calibri</vt:lpstr>
      <vt:lpstr>DFKai-SB</vt:lpstr>
      <vt:lpstr>Microsoft YaHei</vt:lpstr>
      <vt:lpstr>MicrosoftYaHei</vt:lpstr>
      <vt:lpstr>Noto Sans CJK SC Black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软件架构进化</vt:lpstr>
      <vt:lpstr>软件架构进化</vt:lpstr>
      <vt:lpstr>软件架构进化</vt:lpstr>
      <vt:lpstr>软件架构进化</vt:lpstr>
      <vt:lpstr>软件架构进化</vt:lpstr>
      <vt:lpstr>单体模式（Monolith）</vt:lpstr>
      <vt:lpstr>单体模式的优势</vt:lpstr>
      <vt:lpstr>在项目刚开始的时候并不是一个错误的选择</vt:lpstr>
      <vt:lpstr>单体模式的不足</vt:lpstr>
      <vt:lpstr>课程目录</vt:lpstr>
      <vt:lpstr>微服务架构</vt:lpstr>
      <vt:lpstr>重新设计应用</vt:lpstr>
      <vt:lpstr>优势</vt:lpstr>
      <vt:lpstr>优势</vt:lpstr>
      <vt:lpstr>优势</vt:lpstr>
      <vt:lpstr>优势</vt:lpstr>
      <vt:lpstr>不足</vt:lpstr>
      <vt:lpstr>课程目录</vt:lpstr>
      <vt:lpstr>案例</vt:lpstr>
      <vt:lpstr>案例</vt:lpstr>
      <vt:lpstr>案例</vt:lpstr>
      <vt:lpstr>通过Docker部署</vt:lpstr>
      <vt:lpstr>RPC接口和消息总线</vt:lpstr>
      <vt:lpstr>服务注册与发现</vt:lpstr>
      <vt:lpstr>其他组件</vt:lpstr>
      <vt:lpstr>微服务框架</vt:lpstr>
      <vt:lpstr>Docker和PaaS如何助力微服务</vt:lpstr>
      <vt:lpstr>课程目录</vt:lpstr>
      <vt:lpstr>Datahub的微服务架构</vt:lpstr>
      <vt:lpstr>小结</vt:lpstr>
      <vt:lpstr>补充资料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3023</cp:revision>
  <dcterms:created xsi:type="dcterms:W3CDTF">2014-06-18T08:36:17Z</dcterms:created>
  <dcterms:modified xsi:type="dcterms:W3CDTF">2016-11-04T06:52:03Z</dcterms:modified>
</cp:coreProperties>
</file>